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gif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777240" y="0"/>
            <a:ext cx="7543800" cy="304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3200400"/>
            <a:ext cx="7543800" cy="1524000"/>
          </a:xfrm>
        </p:spPr>
        <p:txBody>
          <a:bodyPr>
            <a:noAutofit/>
          </a:bodyPr>
          <a:lstStyle>
            <a:lvl1pPr>
              <a:defRPr sz="8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62000" y="4724400"/>
            <a:ext cx="6858000" cy="990600"/>
          </a:xfrm>
        </p:spPr>
        <p:txBody>
          <a:bodyPr anchor="t" anchorCtr="0">
            <a:normAutofit/>
          </a:bodyPr>
          <a:lstStyle>
            <a:lvl1pPr marL="0" indent="0" algn="l">
              <a:buNone/>
              <a:defRPr sz="28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777240" y="6172200"/>
            <a:ext cx="7543800" cy="2743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85800"/>
            <a:ext cx="7239000" cy="3886200"/>
          </a:xfrm>
        </p:spPr>
        <p:txBody>
          <a:bodyPr vert="eaVert" anchor="t" anchorCtr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62000" y="685801"/>
            <a:ext cx="1828800" cy="5410199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90800" y="685801"/>
            <a:ext cx="5715000" cy="4876800"/>
          </a:xfrm>
        </p:spPr>
        <p:txBody>
          <a:bodyPr vert="eaVert" anchor="t" anchorCtr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77240" y="0"/>
            <a:ext cx="7543800" cy="304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3276600"/>
            <a:ext cx="7543800" cy="1676400"/>
          </a:xfrm>
        </p:spPr>
        <p:txBody>
          <a:bodyPr anchor="b" anchorCtr="0"/>
          <a:lstStyle>
            <a:lvl1pPr algn="l">
              <a:defRPr sz="54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0" y="4953000"/>
            <a:ext cx="6858000" cy="914400"/>
          </a:xfrm>
        </p:spPr>
        <p:txBody>
          <a:bodyPr anchor="t" anchorCtr="0">
            <a:normAutofit/>
          </a:bodyPr>
          <a:lstStyle>
            <a:lvl1pPr marL="0" indent="0">
              <a:buNone/>
              <a:defRPr sz="2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777240" y="6172200"/>
            <a:ext cx="7543800" cy="2743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2000" y="609601"/>
            <a:ext cx="3657600" cy="376732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609601"/>
            <a:ext cx="3657600" cy="376732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8952" y="609600"/>
            <a:ext cx="3657600" cy="6397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8952" y="1329264"/>
            <a:ext cx="3657600" cy="3048000"/>
          </a:xfrm>
        </p:spPr>
        <p:txBody>
          <a:bodyPr anchor="t" anchorCtr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152" y="609600"/>
            <a:ext cx="3657600" cy="6397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1329264"/>
            <a:ext cx="3657600" cy="3048000"/>
          </a:xfrm>
        </p:spPr>
        <p:txBody>
          <a:bodyPr anchor="t" anchorCtr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758952" y="1249362"/>
            <a:ext cx="36576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4645152" y="1249362"/>
            <a:ext cx="36576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4572000"/>
            <a:ext cx="6784848" cy="1600200"/>
          </a:xfrm>
        </p:spPr>
        <p:txBody>
          <a:bodyPr anchor="b">
            <a:normAutofit/>
          </a:bodyPr>
          <a:lstStyle>
            <a:lvl1pPr algn="l">
              <a:defRPr sz="5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10866" y="457200"/>
            <a:ext cx="4594934" cy="4114799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2001" y="457200"/>
            <a:ext cx="2673657" cy="4114800"/>
          </a:xfrm>
        </p:spPr>
        <p:txBody>
          <a:bodyPr>
            <a:normAutofit/>
          </a:bodyPr>
          <a:lstStyle>
            <a:lvl1pPr marL="0" indent="0">
              <a:buNone/>
              <a:defRPr sz="21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 rot="5400000">
            <a:off x="1677194" y="2514600"/>
            <a:ext cx="3810000" cy="1588"/>
          </a:xfrm>
          <a:prstGeom prst="line">
            <a:avLst/>
          </a:prstGeom>
          <a:ln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8952" y="4572000"/>
            <a:ext cx="6784848" cy="1600200"/>
          </a:xfrm>
        </p:spPr>
        <p:txBody>
          <a:bodyPr anchor="b">
            <a:normAutofit/>
          </a:bodyPr>
          <a:lstStyle>
            <a:lvl1pPr algn="l">
              <a:defRPr sz="5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777240" y="457200"/>
            <a:ext cx="7543800" cy="2895600"/>
          </a:xfrm>
          <a:ln w="6350">
            <a:solidFill>
              <a:schemeClr val="tx2"/>
            </a:solidFill>
          </a:ln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0392" y="3505200"/>
            <a:ext cx="7391400" cy="804862"/>
          </a:xfrm>
        </p:spPr>
        <p:txBody>
          <a:bodyPr anchor="t" anchorCtr="0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62000" y="4572000"/>
            <a:ext cx="6781800" cy="16002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0" y="685800"/>
            <a:ext cx="7543800" cy="3886200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48400" y="6208776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tx2">
                    <a:lumMod val="90000"/>
                    <a:lumOff val="10000"/>
                  </a:schemeClr>
                </a:solidFill>
                <a:latin typeface="+mn-lt"/>
              </a:defRPr>
            </a:lvl1pPr>
          </a:lstStyle>
          <a:p>
            <a:fld id="{095FCA76-3BB5-4F95-98BD-0AE3EA6D81C3}" type="datetimeFigureOut">
              <a:rPr lang="en-US" smtClean="0"/>
              <a:t>11/13/2013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61999" y="6208776"/>
            <a:ext cx="487386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="1">
                <a:solidFill>
                  <a:schemeClr val="tx2">
                    <a:lumMod val="90000"/>
                    <a:lumOff val="1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0000" y="5687568"/>
            <a:ext cx="762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defRPr>
            </a:lvl1pPr>
          </a:lstStyle>
          <a:p>
            <a:fld id="{74C24AC3-6DF0-435C-835A-B4351AC42641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777240" y="0"/>
            <a:ext cx="7543800" cy="381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777240" y="6172200"/>
            <a:ext cx="7543800" cy="2743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54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94360" indent="-27432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6868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716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64592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1901952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8pPr>
      <a:lvl9pPr marL="246888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hyperlink" Target="http://www.google.com/url?sa=i&amp;rct=j&amp;q=&amp;esrc=s&amp;frm=1&amp;source=images&amp;cd=&amp;cad=rja&amp;docid=7CWy7RCUJfRqqM&amp;tbnid=VGS3Xs7wyhfm3M:&amp;ved=0CAUQjRw&amp;url=http%3A%2F%2Fcasswww.ucsd.edu%2Farchive%2Fpublic%2Ftutorial%2FHR.html&amp;ei=MIiDUq6aE-iOyAH2kYDwCQ&amp;bvm=bv.56343320,d.aWc&amp;psig=AFQjCNE45tDPKbv5WxL4dkfA9THdNUnJdw&amp;ust=1384438057284601" TargetMode="Externa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hyperlink" Target="http://www.google.com/url?sa=i&amp;rct=j&amp;q=&amp;esrc=s&amp;frm=1&amp;source=images&amp;cd=&amp;cad=rja&amp;docid=GOZ6C6axSK-N8M&amp;tbnid=NtINw8GY4IEbCM:&amp;ved=0CAUQjRw&amp;url=http%3A%2F%2Fastronomy.swin.edu.au%2Fcosmos%2Fh%2Fhertzsprung-russell%2Bdiagram&amp;ei=QIyDUr-rKIWQyAHJmoGwBg&amp;bvm=bv.56343320,d.aWc&amp;psig=AFQjCNFNzwC3IyApBVKqNwuytx_RPev3vQ&amp;ust=1384439218480494" TargetMode="Externa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H-R Diagram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 Laura </a:t>
            </a:r>
            <a:r>
              <a:rPr lang="en-US" dirty="0" err="1" smtClean="0"/>
              <a:t>Karabasz</a:t>
            </a:r>
            <a:r>
              <a:rPr lang="en-US" dirty="0" smtClean="0"/>
              <a:t> and </a:t>
            </a:r>
            <a:r>
              <a:rPr lang="en-US" dirty="0" err="1" smtClean="0"/>
              <a:t>Daryien</a:t>
            </a:r>
            <a:r>
              <a:rPr lang="en-US" dirty="0" smtClean="0"/>
              <a:t> Golden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20001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Construction by book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Pioneered by astronomers </a:t>
            </a:r>
            <a:r>
              <a:rPr lang="en-US" dirty="0" err="1" smtClean="0"/>
              <a:t>Hertzsprung</a:t>
            </a:r>
            <a:r>
              <a:rPr lang="en-US" dirty="0" smtClean="0"/>
              <a:t> and Russell</a:t>
            </a:r>
          </a:p>
          <a:p>
            <a:r>
              <a:rPr lang="en-US" dirty="0" smtClean="0"/>
              <a:t>Luminosity vs. Temperature</a:t>
            </a:r>
          </a:p>
          <a:p>
            <a:r>
              <a:rPr lang="en-US" dirty="0" smtClean="0"/>
              <a:t>Vertical Scale Units of Solar luminosity</a:t>
            </a:r>
          </a:p>
          <a:p>
            <a:r>
              <a:rPr lang="en-US" dirty="0" smtClean="0"/>
              <a:t>Horizontal axis- surface temperature from most heat to least</a:t>
            </a:r>
          </a:p>
          <a:p>
            <a:r>
              <a:rPr lang="en-US" dirty="0" smtClean="0"/>
              <a:t>Color helps determine temperature</a:t>
            </a:r>
          </a:p>
        </p:txBody>
      </p:sp>
    </p:spTree>
    <p:extLst>
      <p:ext uri="{BB962C8B-B14F-4D97-AF65-F5344CB8AC3E}">
        <p14:creationId xmlns:p14="http://schemas.microsoft.com/office/powerpoint/2010/main" val="40249120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Identification by book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Diagram classifies stars by type</a:t>
            </a:r>
          </a:p>
          <a:p>
            <a:r>
              <a:rPr lang="en-US" dirty="0" smtClean="0"/>
              <a:t>Main Sequence</a:t>
            </a:r>
          </a:p>
          <a:p>
            <a:r>
              <a:rPr lang="en-US" dirty="0" smtClean="0"/>
              <a:t>White Dwarf</a:t>
            </a:r>
          </a:p>
          <a:p>
            <a:r>
              <a:rPr lang="en-US" dirty="0" smtClean="0"/>
              <a:t>Red Giants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75231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Online Construction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absolute magnitudes/luminosities vs. spectral types/ classifications/effective temperatures</a:t>
            </a:r>
          </a:p>
          <a:p>
            <a:r>
              <a:rPr lang="en-US" dirty="0" smtClean="0"/>
              <a:t>Different forms: theoretical and observational</a:t>
            </a:r>
          </a:p>
          <a:p>
            <a:r>
              <a:rPr lang="en-US" dirty="0" smtClean="0"/>
              <a:t>Can be </a:t>
            </a:r>
            <a:r>
              <a:rPr lang="en-US" dirty="0"/>
              <a:t>used by scientists to roughly measure how far away a star cluster is from Earth</a:t>
            </a:r>
            <a:endParaRPr lang="en-US" dirty="0" smtClean="0"/>
          </a:p>
          <a:p>
            <a:endParaRPr lang="en-US" dirty="0" smtClean="0"/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3980318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Online Identification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</a:t>
            </a:r>
            <a:r>
              <a:rPr lang="en-US" dirty="0" smtClean="0"/>
              <a:t>tars </a:t>
            </a:r>
            <a:r>
              <a:rPr lang="en-US" dirty="0"/>
              <a:t>begin their life on the main sequence then </a:t>
            </a:r>
            <a:r>
              <a:rPr lang="en-US" dirty="0" smtClean="0"/>
              <a:t>evolve</a:t>
            </a:r>
          </a:p>
          <a:p>
            <a:r>
              <a:rPr lang="en-US" dirty="0" smtClean="0"/>
              <a:t>Temperature</a:t>
            </a:r>
            <a:r>
              <a:rPr lang="en-US" dirty="0"/>
              <a:t>, luminosity and size (radius) are all related by Stefan-Boltzmann's </a:t>
            </a:r>
            <a:r>
              <a:rPr lang="en-US" dirty="0" smtClean="0"/>
              <a:t>law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99077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H-R Diagram</a:t>
            </a:r>
            <a:endParaRPr lang="en-US" dirty="0"/>
          </a:p>
        </p:txBody>
      </p:sp>
      <p:pic>
        <p:nvPicPr>
          <p:cNvPr id="1028" name="Picture 4" descr="http://casswww.ucsd.edu/archive/public/tutorial/images/hr_local.gif">
            <a:hlinkClick r:id="rId2"/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4800" y="381000"/>
            <a:ext cx="8382000" cy="520065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10033099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Theoretical H-R Diagram</a:t>
            </a:r>
            <a:endParaRPr lang="en-US" dirty="0"/>
          </a:p>
        </p:txBody>
      </p:sp>
      <p:pic>
        <p:nvPicPr>
          <p:cNvPr id="2050" name="Picture 2" descr="http://astronomy.swin.edu.au/cms/cpg15x/albums/userpics/hrdiagram1.jpg">
            <a:hlinkClick r:id="rId2"/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000" y="457200"/>
            <a:ext cx="7848600" cy="4876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82459112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NewsPrint">
  <a:themeElements>
    <a:clrScheme name="NewsPrint">
      <a:dk1>
        <a:sysClr val="windowText" lastClr="000000"/>
      </a:dk1>
      <a:lt1>
        <a:sysClr val="window" lastClr="FFFFFF"/>
      </a:lt1>
      <a:dk2>
        <a:srgbClr val="303030"/>
      </a:dk2>
      <a:lt2>
        <a:srgbClr val="DEDEE0"/>
      </a:lt2>
      <a:accent1>
        <a:srgbClr val="AD0101"/>
      </a:accent1>
      <a:accent2>
        <a:srgbClr val="726056"/>
      </a:accent2>
      <a:accent3>
        <a:srgbClr val="AC956E"/>
      </a:accent3>
      <a:accent4>
        <a:srgbClr val="808DA9"/>
      </a:accent4>
      <a:accent5>
        <a:srgbClr val="424E5B"/>
      </a:accent5>
      <a:accent6>
        <a:srgbClr val="730E00"/>
      </a:accent6>
      <a:hlink>
        <a:srgbClr val="D26900"/>
      </a:hlink>
      <a:folHlink>
        <a:srgbClr val="D89243"/>
      </a:folHlink>
    </a:clrScheme>
    <a:fontScheme name="NewsPrint">
      <a:majorFont>
        <a:latin typeface="Impact"/>
        <a:ea typeface=""/>
        <a:cs typeface=""/>
        <a:font script="Jpan" typeface="HGP創英角ｺﾞｼｯｸUB"/>
        <a:font script="Hang" typeface="HY견고딕"/>
        <a:font script="Hans" typeface="微软雅黑"/>
        <a:font script="Hant" typeface="微軟正黑體"/>
        <a:font script="Arab" typeface="Tahoma"/>
        <a:font script="Hebr" typeface="To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NewsPrint">
      <a:fillStyleLst>
        <a:solidFill>
          <a:schemeClr val="phClr"/>
        </a:solidFill>
        <a:gradFill rotWithShape="1">
          <a:gsLst>
            <a:gs pos="0">
              <a:schemeClr val="phClr">
                <a:tint val="37000"/>
                <a:hueMod val="100000"/>
                <a:satMod val="200000"/>
                <a:lumMod val="88000"/>
              </a:schemeClr>
            </a:gs>
            <a:gs pos="100000">
              <a:schemeClr val="phClr">
                <a:tint val="53000"/>
                <a:shade val="100000"/>
                <a:hueMod val="100000"/>
                <a:satMod val="350000"/>
                <a:lumMod val="79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83000"/>
                <a:shade val="100000"/>
                <a:alpha val="100000"/>
                <a:hueMod val="100000"/>
                <a:satMod val="220000"/>
                <a:lumMod val="90000"/>
              </a:schemeClr>
            </a:gs>
            <a:gs pos="76000">
              <a:schemeClr val="phClr">
                <a:shade val="100000"/>
              </a:schemeClr>
            </a:gs>
            <a:gs pos="100000">
              <a:schemeClr val="phClr">
                <a:shade val="93000"/>
                <a:alpha val="100000"/>
                <a:satMod val="100000"/>
                <a:lumMod val="93000"/>
              </a:schemeClr>
            </a:gs>
          </a:gsLst>
          <a:path path="circle">
            <a:fillToRect l="15000" t="15000" r="100000" b="100000"/>
          </a:path>
        </a:gradFill>
      </a:fillStyleLst>
      <a:lnStyleLst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12700" dir="528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12700">
            <a:bevelT w="31750" h="127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3000"/>
              </a:schemeClr>
            </a:gs>
            <a:gs pos="100000">
              <a:schemeClr val="phClr">
                <a:shade val="55000"/>
              </a:schemeClr>
            </a:gs>
          </a:gsLst>
          <a:lin ang="5400000" scaled="1"/>
        </a:gradFill>
        <a:blipFill rotWithShape="1">
          <a:blip xmlns:r="http://schemas.openxmlformats.org/officeDocument/2006/relationships" r:embed="rId1">
            <a:duotone>
              <a:schemeClr val="phClr">
                <a:shade val="20000"/>
                <a:satMod val="350000"/>
                <a:lumMod val="125000"/>
              </a:schemeClr>
              <a:schemeClr val="phClr">
                <a:tint val="90000"/>
                <a:satMod val="250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Newsprint</Template>
  <TotalTime>49</TotalTime>
  <Words>120</Words>
  <Application>Microsoft Office PowerPoint</Application>
  <PresentationFormat>On-screen Show (4:3)</PresentationFormat>
  <Paragraphs>22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NewsPrint</vt:lpstr>
      <vt:lpstr>H-R Diagram</vt:lpstr>
      <vt:lpstr>Construction by book</vt:lpstr>
      <vt:lpstr>Identification by book</vt:lpstr>
      <vt:lpstr>Online Construction</vt:lpstr>
      <vt:lpstr>Online Identification</vt:lpstr>
      <vt:lpstr>H-R Diagram</vt:lpstr>
      <vt:lpstr>Theoretical H-R Diagram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H-R Diagram</dc:title>
  <dc:creator>vci</dc:creator>
  <cp:lastModifiedBy>vci</cp:lastModifiedBy>
  <cp:revision>5</cp:revision>
  <dcterms:created xsi:type="dcterms:W3CDTF">2013-11-13T13:57:15Z</dcterms:created>
  <dcterms:modified xsi:type="dcterms:W3CDTF">2013-11-13T14:47:01Z</dcterms:modified>
</cp:coreProperties>
</file>

<file path=docProps/thumbnail.jpeg>
</file>